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5" r:id="rId12"/>
    <p:sldId id="267" r:id="rId13"/>
    <p:sldId id="268" r:id="rId14"/>
    <p:sldId id="269" r:id="rId15"/>
    <p:sldId id="273" r:id="rId16"/>
    <p:sldId id="270" r:id="rId17"/>
    <p:sldId id="271" r:id="rId18"/>
    <p:sldId id="272" r:id="rId19"/>
    <p:sldId id="274" r:id="rId20"/>
    <p:sldId id="275" r:id="rId21"/>
    <p:sldId id="276" r:id="rId22"/>
    <p:sldId id="278" r:id="rId23"/>
    <p:sldId id="277" r:id="rId24"/>
    <p:sldId id="279" r:id="rId25"/>
    <p:sldId id="280" r:id="rId26"/>
    <p:sldId id="281" r:id="rId27"/>
    <p:sldId id="282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25" d="100"/>
          <a:sy n="125" d="100"/>
        </p:scale>
        <p:origin x="732" y="7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и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uk-UA"/>
              <a:t>Клацніть, щоб редагувати стиль зразка підзаголовка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559A8-BDB4-4A8F-A318-BC042BD697E4}" type="datetimeFigureOut">
              <a:rPr lang="uk-UA" smtClean="0"/>
              <a:t>16.06.2025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5613F-97E0-4795-ACF3-E8C26EB205F1}" type="slidenum">
              <a:rPr lang="uk-UA" smtClean="0"/>
              <a:t>‹№›</a:t>
            </a:fld>
            <a:endParaRPr lang="uk-UA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80559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і вертикальни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559A8-BDB4-4A8F-A318-BC042BD697E4}" type="datetimeFigureOut">
              <a:rPr lang="uk-UA" smtClean="0"/>
              <a:t>16.06.2025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5613F-97E0-4795-ACF3-E8C26EB205F1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6919123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ий заголовок і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559A8-BDB4-4A8F-A318-BC042BD697E4}" type="datetimeFigureOut">
              <a:rPr lang="uk-UA" smtClean="0"/>
              <a:t>16.06.2025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5613F-97E0-4795-ACF3-E8C26EB205F1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2899783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Назва та вмі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559A8-BDB4-4A8F-A318-BC042BD697E4}" type="datetimeFigureOut">
              <a:rPr lang="uk-UA" smtClean="0"/>
              <a:t>16.06.2025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5613F-97E0-4795-ACF3-E8C26EB205F1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8402281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Назва розділ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559A8-BDB4-4A8F-A318-BC042BD697E4}" type="datetimeFigureOut">
              <a:rPr lang="uk-UA" smtClean="0"/>
              <a:t>16.06.2025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5613F-97E0-4795-ACF3-E8C26EB205F1}" type="slidenum">
              <a:rPr lang="uk-UA" smtClean="0"/>
              <a:t>‹№›</a:t>
            </a:fld>
            <a:endParaRPr lang="uk-UA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7975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’єкт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559A8-BDB4-4A8F-A318-BC042BD697E4}" type="datetimeFigureOut">
              <a:rPr lang="uk-UA" smtClean="0"/>
              <a:t>16.06.2025</a:t>
            </a:fld>
            <a:endParaRPr lang="uk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5613F-97E0-4795-ACF3-E8C26EB205F1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6223752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Порівнянн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559A8-BDB4-4A8F-A318-BC042BD697E4}" type="datetimeFigureOut">
              <a:rPr lang="uk-UA" smtClean="0"/>
              <a:t>16.06.2025</a:t>
            </a:fld>
            <a:endParaRPr lang="uk-U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5613F-97E0-4795-ACF3-E8C26EB205F1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9791159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Лише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559A8-BDB4-4A8F-A318-BC042BD697E4}" type="datetimeFigureOut">
              <a:rPr lang="uk-UA" smtClean="0"/>
              <a:t>16.06.2025</a:t>
            </a:fld>
            <a:endParaRPr lang="uk-U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5613F-97E0-4795-ACF3-E8C26EB205F1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0527343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и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559A8-BDB4-4A8F-A318-BC042BD697E4}" type="datetimeFigureOut">
              <a:rPr lang="uk-UA" smtClean="0"/>
              <a:t>16.06.2025</a:t>
            </a:fld>
            <a:endParaRPr lang="uk-U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5613F-97E0-4795-ACF3-E8C26EB205F1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0898967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Вміст і пі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947559A8-BDB4-4A8F-A318-BC042BD697E4}" type="datetimeFigureOut">
              <a:rPr lang="uk-UA" smtClean="0"/>
              <a:t>16.06.2025</a:t>
            </a:fld>
            <a:endParaRPr lang="uk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uk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025613F-97E0-4795-ACF3-E8C26EB205F1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5758116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і пі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uk-UA"/>
              <a:t>Клацніть піктограму, щоб додати зображення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559A8-BDB4-4A8F-A318-BC042BD697E4}" type="datetimeFigureOut">
              <a:rPr lang="uk-UA" smtClean="0"/>
              <a:t>16.06.2025</a:t>
            </a:fld>
            <a:endParaRPr lang="uk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5613F-97E0-4795-ACF3-E8C26EB205F1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1932094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47559A8-BDB4-4A8F-A318-BC042BD697E4}" type="datetimeFigureOut">
              <a:rPr lang="uk-UA" smtClean="0"/>
              <a:t>16.06.2025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C025613F-97E0-4795-ACF3-E8C26EB205F1}" type="slidenum">
              <a:rPr lang="uk-UA" smtClean="0"/>
              <a:t>‹№›</a:t>
            </a:fld>
            <a:endParaRPr lang="uk-UA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68980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A4054AE-E084-4CFD-9FB6-9C58B302758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uk-UA" dirty="0"/>
              <a:t>Розрахунково-графічна робота</a:t>
            </a:r>
          </a:p>
        </p:txBody>
      </p:sp>
      <p:sp>
        <p:nvSpPr>
          <p:cNvPr id="3" name="Підзаголовок 2">
            <a:extLst>
              <a:ext uri="{FF2B5EF4-FFF2-40B4-BE49-F238E27FC236}">
                <a16:creationId xmlns:a16="http://schemas.microsoft.com/office/drawing/2014/main" id="{35C3D580-4CFD-4898-AE57-BD01ABE48D3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РОЗПІЗНАВАННЯ РОБОЧОЇ ПОВЕРХНІ СТОЛУ 3D ПРИНТЕРА ІТЕРАЦІЙНИМИ МЕТОДАМИ ТА НЕЙРОННИМИ МЕРЕЖАМИ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4593006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5D8D2B2-DED0-4DED-A0F8-DA50B2ECA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Побудова фітнес-функції</a:t>
            </a:r>
          </a:p>
        </p:txBody>
      </p:sp>
      <p:sp>
        <p:nvSpPr>
          <p:cNvPr id="3" name="Місце для тексту 2">
            <a:extLst>
              <a:ext uri="{FF2B5EF4-FFF2-40B4-BE49-F238E27FC236}">
                <a16:creationId xmlns:a16="http://schemas.microsoft.com/office/drawing/2014/main" id="{059DA683-076E-432A-8033-99947062D1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uk-UA" dirty="0"/>
              <a:t>Побудова оцінок. Об’єднання оцінок</a:t>
            </a:r>
          </a:p>
        </p:txBody>
      </p:sp>
    </p:spTree>
    <p:extLst>
      <p:ext uri="{BB962C8B-B14F-4D97-AF65-F5344CB8AC3E}">
        <p14:creationId xmlns:p14="http://schemas.microsoft.com/office/powerpoint/2010/main" val="34906856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C01500D-DE4D-4790-A0EC-61AAE36DB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Побудова оцінок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1193695-AA14-4BCF-B64A-0FB4BB6199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669" y="1957304"/>
            <a:ext cx="6173061" cy="85737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9110B25-FD00-4242-B264-9ED28D9B27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229" y="2686907"/>
            <a:ext cx="8935697" cy="695422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4B0C813-FAED-479D-A177-E5BE8446F2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129" y="3158879"/>
            <a:ext cx="12012701" cy="666843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6710183A-EA79-4434-91AB-9DC80041C7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0229" y="3755533"/>
            <a:ext cx="1571844" cy="1152686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23CF549B-D0B2-41F8-A163-D516308ACD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7542" y="4738636"/>
            <a:ext cx="809738" cy="733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6290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505903E-0E9A-44EC-AD56-A7FD73C790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Побудова фітнес-функції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10C03C9-AF14-47DB-8E43-692F737177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1883359"/>
            <a:ext cx="4201111" cy="72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7649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58B404C-21DE-4DDD-81A4-739B14A606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Побудова ітераційних методів</a:t>
            </a:r>
          </a:p>
        </p:txBody>
      </p:sp>
      <p:sp>
        <p:nvSpPr>
          <p:cNvPr id="3" name="Місце для тексту 2">
            <a:extLst>
              <a:ext uri="{FF2B5EF4-FFF2-40B4-BE49-F238E27FC236}">
                <a16:creationId xmlns:a16="http://schemas.microsoft.com/office/drawing/2014/main" id="{5F75A089-5506-4A8B-A983-48BD69F2BB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uk-UA" dirty="0"/>
              <a:t>Повний перебір. Випадковий перебір. Ройові алгоритми: </a:t>
            </a:r>
            <a:r>
              <a:rPr lang="en-US" dirty="0"/>
              <a:t>PSO </a:t>
            </a:r>
            <a:r>
              <a:rPr lang="uk-UA" dirty="0"/>
              <a:t>та генетичний</a:t>
            </a:r>
          </a:p>
        </p:txBody>
      </p:sp>
    </p:spTree>
    <p:extLst>
      <p:ext uri="{BB962C8B-B14F-4D97-AF65-F5344CB8AC3E}">
        <p14:creationId xmlns:p14="http://schemas.microsoft.com/office/powerpoint/2010/main" val="31000774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645160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кутник 1">
            <a:extLst>
              <a:ext uri="{FF2B5EF4-FFF2-40B4-BE49-F238E27FC236}">
                <a16:creationId xmlns:a16="http://schemas.microsoft.com/office/drawing/2014/main" id="{25EA5C22-033C-4158-A25B-038BEAF8F691}"/>
              </a:ext>
            </a:extLst>
          </p:cNvPr>
          <p:cNvSpPr/>
          <p:nvPr/>
        </p:nvSpPr>
        <p:spPr>
          <a:xfrm>
            <a:off x="-157480" y="-152400"/>
            <a:ext cx="12446000" cy="6553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4136118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ABC6FD9-EAB3-4198-92C0-1CD4B11048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Повний перебір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22A1150-B6F8-435F-9458-411546C080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874" y="1767840"/>
            <a:ext cx="5852172" cy="438912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0D0F86C-3BF4-45E9-BC80-9EEE48EA30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5354" y="1767840"/>
            <a:ext cx="5852172" cy="43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8135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910433F-54F2-4F09-8697-7920F8D3C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Випадковий перебір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F0F3B82-2517-4BBE-91EB-E40B55A0B9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989" y="1793240"/>
            <a:ext cx="10832021" cy="439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7857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B30BF22-E2FD-4EED-9A68-A8F2D7A07B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PSO</a:t>
            </a:r>
            <a:endParaRPr lang="uk-UA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B543682-FAB5-4A6C-8955-97DB6A4D54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531" y="1993873"/>
            <a:ext cx="10026938" cy="4089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5498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4BD3690-E870-4FEA-B00E-FB20FECCC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PSO </a:t>
            </a:r>
            <a:r>
              <a:rPr lang="uk-UA" dirty="0"/>
              <a:t>для площі, а не границь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C6F4B30-D8F4-4936-9533-D12708AA4E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914" y="1889760"/>
            <a:ext cx="5852172" cy="43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5582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E87FFF2-AE0A-45A2-B5D3-66F2BD6FB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Актуальність</a:t>
            </a:r>
          </a:p>
        </p:txBody>
      </p:sp>
      <p:pic>
        <p:nvPicPr>
          <p:cNvPr id="1028" name="Picture 4" descr="How To: Persistent 3D Print Failure? Here's What To Look For « Fabbaloo">
            <a:extLst>
              <a:ext uri="{FF2B5EF4-FFF2-40B4-BE49-F238E27FC236}">
                <a16:creationId xmlns:a16="http://schemas.microsoft.com/office/drawing/2014/main" id="{C5267D68-4930-4337-B543-EFCAE15063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04197"/>
            <a:ext cx="2320854" cy="1779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The 12 most common problems in 3D printing and how to fix them">
            <a:extLst>
              <a:ext uri="{FF2B5EF4-FFF2-40B4-BE49-F238E27FC236}">
                <a16:creationId xmlns:a16="http://schemas.microsoft.com/office/drawing/2014/main" id="{8305F84A-E0FB-4238-8C54-F5045B5371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0854" y="1804197"/>
            <a:ext cx="1523263" cy="1779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3D Printer Issues and How to Troubleshoot them | Obico">
            <a:extLst>
              <a:ext uri="{FF2B5EF4-FFF2-40B4-BE49-F238E27FC236}">
                <a16:creationId xmlns:a16="http://schemas.microsoft.com/office/drawing/2014/main" id="{4BA52DCA-6984-4E85-8C6D-ABF9074E81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4118" y="1804197"/>
            <a:ext cx="1334440" cy="1779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17 Epic 3D Printing Fails &amp; Why They Failed | All3DP">
            <a:extLst>
              <a:ext uri="{FF2B5EF4-FFF2-40B4-BE49-F238E27FC236}">
                <a16:creationId xmlns:a16="http://schemas.microsoft.com/office/drawing/2014/main" id="{79FC2ADA-874C-4F0F-B1EB-727E719184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954582"/>
            <a:ext cx="3168951" cy="1779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5D4108F-FB36-4F6B-9897-A481BB84B1CF}"/>
              </a:ext>
            </a:extLst>
          </p:cNvPr>
          <p:cNvSpPr txBox="1"/>
          <p:nvPr/>
        </p:nvSpPr>
        <p:spPr>
          <a:xfrm>
            <a:off x="5322382" y="2611986"/>
            <a:ext cx="67227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/>
              <a:t>Волосіння / </a:t>
            </a:r>
            <a:r>
              <a:rPr lang="uk-UA" dirty="0" err="1"/>
              <a:t>спагетті</a:t>
            </a:r>
            <a:r>
              <a:rPr lang="uk-UA" dirty="0"/>
              <a:t> – часта проблема з несерйозними наслідками</a:t>
            </a:r>
          </a:p>
        </p:txBody>
      </p:sp>
      <p:pic>
        <p:nvPicPr>
          <p:cNvPr id="1036" name="Picture 12" descr="How To Overcome The Most Common 3D Printing Failures">
            <a:extLst>
              <a:ext uri="{FF2B5EF4-FFF2-40B4-BE49-F238E27FC236}">
                <a16:creationId xmlns:a16="http://schemas.microsoft.com/office/drawing/2014/main" id="{0174E815-E8C4-4FCF-8439-E7F10DA41F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8951" y="3954583"/>
            <a:ext cx="1779894" cy="1779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3350383-53E6-48E4-BAAF-B1336EC7B248}"/>
              </a:ext>
            </a:extLst>
          </p:cNvPr>
          <p:cNvSpPr txBox="1"/>
          <p:nvPr/>
        </p:nvSpPr>
        <p:spPr>
          <a:xfrm>
            <a:off x="5178558" y="4609588"/>
            <a:ext cx="62575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/>
              <a:t>Падіння, </a:t>
            </a:r>
            <a:r>
              <a:rPr lang="uk-UA" dirty="0" err="1"/>
              <a:t>відлипання</a:t>
            </a:r>
            <a:r>
              <a:rPr lang="uk-UA" dirty="0"/>
              <a:t>, зсув – рідші, різноманітніші проблеми, з небезпечними наслідками</a:t>
            </a:r>
          </a:p>
        </p:txBody>
      </p:sp>
    </p:spTree>
    <p:extLst>
      <p:ext uri="{BB962C8B-B14F-4D97-AF65-F5344CB8AC3E}">
        <p14:creationId xmlns:p14="http://schemas.microsoft.com/office/powerpoint/2010/main" val="41313148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89E7614-BABC-43AB-873F-F54BAE39E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Генетичний алгоритм для площі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F1A7124-1025-410C-8AA6-EDCCB89F34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0600" y="2025411"/>
            <a:ext cx="7670800" cy="3991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7910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BF785B7-B92A-4231-B85E-D1A9AF2E4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Використання адитивної фітнес-функції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330EAA2-E75E-4930-9B9D-BAF152EC0D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8154" y="1869440"/>
            <a:ext cx="5852172" cy="438912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E8EF26A-21C2-4F4A-B6D6-E6336D0222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394" y="1869439"/>
            <a:ext cx="5852172" cy="438912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DE7C5F6-B4B8-43FA-B366-FE626C7E34E1}"/>
              </a:ext>
            </a:extLst>
          </p:cNvPr>
          <p:cNvSpPr txBox="1"/>
          <p:nvPr/>
        </p:nvSpPr>
        <p:spPr>
          <a:xfrm>
            <a:off x="3051794" y="5557520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PSO</a:t>
            </a:r>
            <a:endParaRPr lang="uk-UA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1CA43E-9786-44F2-A6FC-BB5E368B91BD}"/>
              </a:ext>
            </a:extLst>
          </p:cNvPr>
          <p:cNvSpPr txBox="1"/>
          <p:nvPr/>
        </p:nvSpPr>
        <p:spPr>
          <a:xfrm>
            <a:off x="7868387" y="5557520"/>
            <a:ext cx="13117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/>
              <a:t>Генетичний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5488410-2597-46B4-A084-79DDE10070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7137" y="2065299"/>
            <a:ext cx="6449325" cy="543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6755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512B549-34C1-407C-A889-DBA95ADEA27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uk-UA" dirty="0"/>
              <a:t>Побудова нейронних мереж</a:t>
            </a:r>
          </a:p>
        </p:txBody>
      </p:sp>
      <p:sp>
        <p:nvSpPr>
          <p:cNvPr id="3" name="Підзаголовок 2">
            <a:extLst>
              <a:ext uri="{FF2B5EF4-FFF2-40B4-BE49-F238E27FC236}">
                <a16:creationId xmlns:a16="http://schemas.microsoft.com/office/drawing/2014/main" id="{BCE75214-8EFC-4922-9AF3-F83B2F7FFE8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Convolution neural networks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9456034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3697C12-5B26-4B7C-BEB4-89E59B8BC0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Коротко про побудовані моделі: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9D6059C-E84B-43E7-9F42-809BBA805D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04169"/>
            <a:ext cx="12192000" cy="251814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9BA99BB-A568-423A-BB04-9E8E4C0FBD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05" t="16857" r="10697" b="15318"/>
          <a:stretch/>
        </p:blipFill>
        <p:spPr>
          <a:xfrm>
            <a:off x="4563802" y="4195310"/>
            <a:ext cx="3064395" cy="2042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9615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A96473D-F303-4D50-A41A-8C9FD4F0CA8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uk-UA" dirty="0"/>
              <a:t>Висновки</a:t>
            </a:r>
          </a:p>
        </p:txBody>
      </p:sp>
      <p:sp>
        <p:nvSpPr>
          <p:cNvPr id="3" name="Підзаголовок 2">
            <a:extLst>
              <a:ext uri="{FF2B5EF4-FFF2-40B4-BE49-F238E27FC236}">
                <a16:creationId xmlns:a16="http://schemas.microsoft.com/office/drawing/2014/main" id="{C0127689-1F0B-42A9-B932-769F3E3BB53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uk-UA" dirty="0"/>
              <a:t>Висновки?</a:t>
            </a:r>
          </a:p>
        </p:txBody>
      </p:sp>
    </p:spTree>
    <p:extLst>
      <p:ext uri="{BB962C8B-B14F-4D97-AF65-F5344CB8AC3E}">
        <p14:creationId xmlns:p14="http://schemas.microsoft.com/office/powerpoint/2010/main" val="20272875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032E4F-54FF-48DD-9308-1A8FCD2476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Порівняння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B92206-08BF-4928-A14F-7CD413F11C3A}"/>
              </a:ext>
            </a:extLst>
          </p:cNvPr>
          <p:cNvSpPr txBox="1"/>
          <p:nvPr/>
        </p:nvSpPr>
        <p:spPr>
          <a:xfrm>
            <a:off x="1239520" y="2011680"/>
            <a:ext cx="921463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/>
              <a:t>Генетичний – працездатний, потрібно декілька хвилин на роботу;</a:t>
            </a:r>
          </a:p>
          <a:p>
            <a:r>
              <a:rPr lang="en-US" dirty="0"/>
              <a:t>PSO – </a:t>
            </a:r>
            <a:r>
              <a:rPr lang="uk-UA" dirty="0"/>
              <a:t>майже працездатний;</a:t>
            </a:r>
          </a:p>
          <a:p>
            <a:r>
              <a:rPr lang="uk-UA" dirty="0"/>
              <a:t>Випадковий перебір – ймовірно працездатний;</a:t>
            </a:r>
          </a:p>
          <a:p>
            <a:r>
              <a:rPr lang="uk-UA" dirty="0"/>
              <a:t>Повний перебір – працездатний, якщо комп’ютер зможе дожити до моменту вибуху сонця;</a:t>
            </a:r>
          </a:p>
          <a:p>
            <a:r>
              <a:rPr lang="uk-UA" dirty="0"/>
              <a:t>Нейронні мережі – непрацездатні, проте дуже швидкі</a:t>
            </a:r>
          </a:p>
        </p:txBody>
      </p:sp>
    </p:spTree>
    <p:extLst>
      <p:ext uri="{BB962C8B-B14F-4D97-AF65-F5344CB8AC3E}">
        <p14:creationId xmlns:p14="http://schemas.microsoft.com/office/powerpoint/2010/main" val="39655286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4AD689A-0EC5-4121-B572-CC44C1F17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Висновки</a:t>
            </a:r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FF20826F-AFD9-4DF4-AAAB-1459A634C5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uk-UA" dirty="0"/>
              <a:t>1. Побудова фітнес-функції для розпізнавання об'єкту це складна задача, яка потребує комбінації різних оцінок і використання контексту (наприклад бінарної маски зображення). Оцінки і способи їх комбінації потребують ретельного продумування, щоб ройові алгоритми робили саме те що треба.</a:t>
            </a:r>
          </a:p>
          <a:p>
            <a:r>
              <a:rPr lang="uk-UA" dirty="0"/>
              <a:t>2. Тренування нейронних мереж на малих </a:t>
            </a:r>
            <a:r>
              <a:rPr lang="uk-UA" dirty="0" err="1"/>
              <a:t>датасетах</a:t>
            </a:r>
            <a:r>
              <a:rPr lang="uk-UA" dirty="0"/>
              <a:t> потребує </a:t>
            </a:r>
            <a:r>
              <a:rPr lang="uk-UA" dirty="0" err="1"/>
              <a:t>аугментації</a:t>
            </a:r>
            <a:r>
              <a:rPr lang="uk-UA" dirty="0"/>
              <a:t> даних. Але навіть з </a:t>
            </a:r>
            <a:r>
              <a:rPr lang="uk-UA" dirty="0" err="1"/>
              <a:t>аугментацією</a:t>
            </a:r>
            <a:r>
              <a:rPr lang="uk-UA" dirty="0"/>
              <a:t>, модель попадає в локальний мінімум середнього результату.</a:t>
            </a:r>
          </a:p>
          <a:p>
            <a:r>
              <a:rPr lang="uk-UA" dirty="0"/>
              <a:t>3. Для того щоб побудовані методи були застосовні, необхідно їх суттєво доопрацювати.</a:t>
            </a:r>
          </a:p>
          <a:p>
            <a:r>
              <a:rPr lang="uk-UA" dirty="0"/>
              <a:t> 4. Алгоритми та функції що працюють з пікселями і алгоритми та функції що працюють з реальними значеннями, у разі їх комбінації в оцінку, можуть призводити до неочікуваних винагород і штрафів (наприклад діагональ забезпечує максимум пікселів для мінімальної довжини відрізка).</a:t>
            </a:r>
          </a:p>
        </p:txBody>
      </p:sp>
    </p:spTree>
    <p:extLst>
      <p:ext uri="{BB962C8B-B14F-4D97-AF65-F5344CB8AC3E}">
        <p14:creationId xmlns:p14="http://schemas.microsoft.com/office/powerpoint/2010/main" val="42287051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8C63BE8-07B4-44A7-A5D8-8EB4DEDAC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Список використаної літератури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D773AD-18D9-42A4-BE4A-9E92B8AC2AE2}"/>
              </a:ext>
            </a:extLst>
          </p:cNvPr>
          <p:cNvSpPr txBox="1"/>
          <p:nvPr/>
        </p:nvSpPr>
        <p:spPr>
          <a:xfrm>
            <a:off x="1097280" y="1859339"/>
            <a:ext cx="105918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dirty="0" err="1"/>
              <a:t>Bresenham's</a:t>
            </a:r>
            <a:r>
              <a:rPr lang="uk-UA" dirty="0"/>
              <a:t> </a:t>
            </a:r>
            <a:r>
              <a:rPr lang="uk-UA" dirty="0" err="1"/>
              <a:t>line</a:t>
            </a:r>
            <a:r>
              <a:rPr lang="uk-UA" dirty="0"/>
              <a:t> </a:t>
            </a:r>
            <a:r>
              <a:rPr lang="uk-UA" dirty="0" err="1"/>
              <a:t>algorithm</a:t>
            </a:r>
            <a:r>
              <a:rPr lang="uk-UA" dirty="0"/>
              <a:t> [Електронний ресурс]. – Режим доступу: https://www.cs.helsinki.fi/group/goa/mallinnus/lines/bresenh.html (дата звернення: 13.06.2025).</a:t>
            </a:r>
          </a:p>
          <a:p>
            <a:endParaRPr lang="uk-UA" dirty="0"/>
          </a:p>
          <a:p>
            <a:r>
              <a:rPr lang="uk-UA" dirty="0" err="1"/>
              <a:t>Label</a:t>
            </a:r>
            <a:r>
              <a:rPr lang="uk-UA" dirty="0"/>
              <a:t> </a:t>
            </a:r>
            <a:r>
              <a:rPr lang="uk-UA" dirty="0" err="1"/>
              <a:t>Studio</a:t>
            </a:r>
            <a:r>
              <a:rPr lang="uk-UA" dirty="0"/>
              <a:t>. </a:t>
            </a:r>
            <a:r>
              <a:rPr lang="uk-UA" dirty="0" err="1"/>
              <a:t>Documentation</a:t>
            </a:r>
            <a:r>
              <a:rPr lang="uk-UA" dirty="0"/>
              <a:t> </a:t>
            </a:r>
            <a:r>
              <a:rPr lang="uk-UA" dirty="0" err="1"/>
              <a:t>guide</a:t>
            </a:r>
            <a:r>
              <a:rPr lang="uk-UA" dirty="0"/>
              <a:t> [Електронний ресурс]. – Режим доступу: https://labelstud.io/guide (дата звернення: 13.06.2025).</a:t>
            </a:r>
          </a:p>
          <a:p>
            <a:endParaRPr lang="uk-UA" dirty="0"/>
          </a:p>
          <a:p>
            <a:r>
              <a:rPr lang="uk-UA" dirty="0" err="1"/>
              <a:t>NumPy</a:t>
            </a:r>
            <a:r>
              <a:rPr lang="uk-UA" dirty="0"/>
              <a:t>: </a:t>
            </a:r>
            <a:r>
              <a:rPr lang="uk-UA" dirty="0" err="1"/>
              <a:t>Linear</a:t>
            </a:r>
            <a:r>
              <a:rPr lang="uk-UA" dirty="0"/>
              <a:t> </a:t>
            </a:r>
            <a:r>
              <a:rPr lang="uk-UA" dirty="0" err="1"/>
              <a:t>algebra</a:t>
            </a:r>
            <a:r>
              <a:rPr lang="uk-UA" dirty="0"/>
              <a:t> (</a:t>
            </a:r>
            <a:r>
              <a:rPr lang="uk-UA" dirty="0" err="1"/>
              <a:t>numpy.linalg</a:t>
            </a:r>
            <a:r>
              <a:rPr lang="uk-UA" dirty="0"/>
              <a:t>) [Електронний ресурс]. – Режим доступу: https://numpy.org/doc/2.2/reference/routines.linalg.html (дата звернення: 13.06.2025).</a:t>
            </a:r>
          </a:p>
        </p:txBody>
      </p:sp>
    </p:spTree>
    <p:extLst>
      <p:ext uri="{BB962C8B-B14F-4D97-AF65-F5344CB8AC3E}">
        <p14:creationId xmlns:p14="http://schemas.microsoft.com/office/powerpoint/2010/main" val="41748186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B4606A1-B1A2-4BFF-919F-CC37093FC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Мета роботи</a:t>
            </a:r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690D2643-3595-4812-B38F-D7342E31DD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uk-UA" dirty="0"/>
              <a:t>Побудувати і порівняти методи розпізнавання робочої поверхні столу для </a:t>
            </a:r>
            <a:r>
              <a:rPr lang="en-US" dirty="0"/>
              <a:t>FFF 3D </a:t>
            </a:r>
            <a:r>
              <a:rPr lang="uk-UA" dirty="0"/>
              <a:t>принтера </a:t>
            </a:r>
            <a:r>
              <a:rPr lang="en-US" dirty="0" err="1"/>
              <a:t>Bambulab</a:t>
            </a:r>
            <a:r>
              <a:rPr lang="en-US" dirty="0"/>
              <a:t> A1 mini.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1767463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58E5D21-D519-403F-B80B-D2D562113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err="1"/>
              <a:t>Допрограмний</a:t>
            </a:r>
            <a:r>
              <a:rPr lang="uk-UA" dirty="0"/>
              <a:t> етап</a:t>
            </a:r>
          </a:p>
        </p:txBody>
      </p:sp>
      <p:sp>
        <p:nvSpPr>
          <p:cNvPr id="3" name="Місце для тексту 2">
            <a:extLst>
              <a:ext uri="{FF2B5EF4-FFF2-40B4-BE49-F238E27FC236}">
                <a16:creationId xmlns:a16="http://schemas.microsoft.com/office/drawing/2014/main" id="{3E419E3D-D0B0-4E70-A452-4ED0AD1AB1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uk-UA" dirty="0"/>
              <a:t>Аналіз об’єкту, що розпізнається. Створення контексту</a:t>
            </a:r>
          </a:p>
        </p:txBody>
      </p:sp>
    </p:spTree>
    <p:extLst>
      <p:ext uri="{BB962C8B-B14F-4D97-AF65-F5344CB8AC3E}">
        <p14:creationId xmlns:p14="http://schemas.microsoft.com/office/powerpoint/2010/main" val="29931835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60C439-3816-410D-BB6E-20F48EEC1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Об’єкт, що розпізнається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ECB5DE9-E754-4FD2-8F08-4E616C7973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724" y="1918669"/>
            <a:ext cx="3676393" cy="3676393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7872069-F9E7-4CF1-89C9-DD69758601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9076" y="2390292"/>
            <a:ext cx="6191677" cy="3268017"/>
          </a:xfrm>
          <a:prstGeom prst="rect">
            <a:avLst/>
          </a:prstGeom>
        </p:spPr>
      </p:pic>
      <p:cxnSp>
        <p:nvCxnSpPr>
          <p:cNvPr id="9" name="Пряма зі стрілкою 8">
            <a:extLst>
              <a:ext uri="{FF2B5EF4-FFF2-40B4-BE49-F238E27FC236}">
                <a16:creationId xmlns:a16="http://schemas.microsoft.com/office/drawing/2014/main" id="{48A59803-F765-4D66-B187-9BCA86563FA1}"/>
              </a:ext>
            </a:extLst>
          </p:cNvPr>
          <p:cNvCxnSpPr>
            <a:stCxn id="7" idx="1"/>
          </p:cNvCxnSpPr>
          <p:nvPr/>
        </p:nvCxnSpPr>
        <p:spPr>
          <a:xfrm flipH="1">
            <a:off x="2628387" y="4024301"/>
            <a:ext cx="2640689" cy="25246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84588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F59873E-9C31-4340-A3E5-358A37028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Додатковий </a:t>
            </a:r>
            <a:r>
              <a:rPr lang="en-US" dirty="0"/>
              <a:t>knowledge-based </a:t>
            </a:r>
            <a:r>
              <a:rPr lang="uk-UA" dirty="0"/>
              <a:t>контекст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CE680D3-EB41-4B53-A4BF-E9A9C26609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2288" y="1804197"/>
            <a:ext cx="7767423" cy="4371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9390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5FC2BA3-0F51-4095-9B45-60C2D393EB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Контекст з кольору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7A0605D-BB02-4E88-80AC-52781ECE64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0916" y="1829690"/>
            <a:ext cx="3854946" cy="438659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95AE00B-B4EF-4794-9C0E-EF21778D34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1560" y="1841500"/>
            <a:ext cx="3939524" cy="22016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D716C67-402D-4EBC-AA6D-0BDE7DC414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1560" y="4043100"/>
            <a:ext cx="3939524" cy="2173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1533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0B8FCFC-20A0-48A2-8437-264477BDE8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Контекст з границь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DDD6EBE-5B08-46B6-9470-923C2DBA645D}"/>
                  </a:ext>
                </a:extLst>
              </p:cNvPr>
              <p:cNvSpPr txBox="1"/>
              <p:nvPr/>
            </p:nvSpPr>
            <p:spPr>
              <a:xfrm>
                <a:off x="1097280" y="1940560"/>
                <a:ext cx="1700017" cy="7159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uk-UA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uk-UA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uk-UA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uk-UA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uk-UA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uk-UA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uk-UA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e>
                                  <m:e>
                                    <m:r>
                                      <a:rPr lang="uk-UA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e>
                                </m:eqArr>
                              </m:e>
                              <m:e>
                                <m:eqArr>
                                  <m:eqArrPr>
                                    <m:ctrlPr>
                                      <a:rPr lang="uk-UA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uk-UA" b="0" i="1" smtClean="0"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e>
                                  <m:e>
                                    <m:r>
                                      <a:rPr lang="uk-UA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e>
                                </m:eqArr>
                              </m:e>
                              <m:e>
                                <m:eqArr>
                                  <m:eqArrPr>
                                    <m:ctrlPr>
                                      <a:rPr lang="uk-UA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uk-UA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e>
                                  <m:e>
                                    <m:r>
                                      <a:rPr lang="uk-UA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e>
                                </m:eqAr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uk-UA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DDD6EBE-5B08-46B6-9470-923C2DBA64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280" y="1940560"/>
                <a:ext cx="1700017" cy="71590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uk-U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E8D5912-D980-4AA3-9F7D-23C20FC67D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5440" y="1798319"/>
            <a:ext cx="7458239" cy="4205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6010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461D8D0-05CC-40B9-9640-1A19EEC7FE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err="1"/>
              <a:t>Бінаризація</a:t>
            </a:r>
            <a:r>
              <a:rPr lang="uk-UA" dirty="0"/>
              <a:t> границь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774EB3E-4261-4CE5-8AEB-7C9D4FEBC7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7740" y="1880016"/>
            <a:ext cx="7716520" cy="4323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389841"/>
      </p:ext>
    </p:extLst>
  </p:cSld>
  <p:clrMapOvr>
    <a:masterClrMapping/>
  </p:clrMapOvr>
</p:sld>
</file>

<file path=ppt/theme/theme1.xml><?xml version="1.0" encoding="utf-8"?>
<a:theme xmlns:a="http://schemas.openxmlformats.org/drawingml/2006/main" name="Ретроспектива">
  <a:themeElements>
    <a:clrScheme name="Ретроспектива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Ретроспектива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Ретроспектива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29</TotalTime>
  <Words>422</Words>
  <Application>Microsoft Office PowerPoint</Application>
  <PresentationFormat>Широкий екран</PresentationFormat>
  <Paragraphs>51</Paragraphs>
  <Slides>27</Slides>
  <Notes>0</Notes>
  <HiddenSlides>0</HiddenSlides>
  <MMClips>0</MMClips>
  <ScaleCrop>false</ScaleCrop>
  <HeadingPairs>
    <vt:vector size="6" baseType="variant">
      <vt:variant>
        <vt:lpstr>Використані шрифти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слайдів</vt:lpstr>
      </vt:variant>
      <vt:variant>
        <vt:i4>27</vt:i4>
      </vt:variant>
    </vt:vector>
  </HeadingPairs>
  <TitlesOfParts>
    <vt:vector size="32" baseType="lpstr">
      <vt:lpstr>Arial</vt:lpstr>
      <vt:lpstr>Calibri</vt:lpstr>
      <vt:lpstr>Calibri Light</vt:lpstr>
      <vt:lpstr>Cambria Math</vt:lpstr>
      <vt:lpstr>Ретроспектива</vt:lpstr>
      <vt:lpstr>Розрахунково-графічна робота</vt:lpstr>
      <vt:lpstr>Актуальність</vt:lpstr>
      <vt:lpstr>Мета роботи</vt:lpstr>
      <vt:lpstr>Допрограмний етап</vt:lpstr>
      <vt:lpstr>Об’єкт, що розпізнається</vt:lpstr>
      <vt:lpstr>Додатковий knowledge-based контекст</vt:lpstr>
      <vt:lpstr>Контекст з кольору</vt:lpstr>
      <vt:lpstr>Контекст з границь</vt:lpstr>
      <vt:lpstr>Бінаризація границь</vt:lpstr>
      <vt:lpstr>Побудова фітнес-функції</vt:lpstr>
      <vt:lpstr>Побудова оцінок</vt:lpstr>
      <vt:lpstr>Побудова фітнес-функції</vt:lpstr>
      <vt:lpstr>Побудова ітераційних методів</vt:lpstr>
      <vt:lpstr>Презентація PowerPoint</vt:lpstr>
      <vt:lpstr>Презентація PowerPoint</vt:lpstr>
      <vt:lpstr>Повний перебір</vt:lpstr>
      <vt:lpstr>Випадковий перебір</vt:lpstr>
      <vt:lpstr>PSO</vt:lpstr>
      <vt:lpstr>PSO для площі, а не границь</vt:lpstr>
      <vt:lpstr>Генетичний алгоритм для площі</vt:lpstr>
      <vt:lpstr>Використання адитивної фітнес-функції</vt:lpstr>
      <vt:lpstr>Побудова нейронних мереж</vt:lpstr>
      <vt:lpstr>Коротко про побудовані моделі:</vt:lpstr>
      <vt:lpstr>Висновки</vt:lpstr>
      <vt:lpstr>Порівняння</vt:lpstr>
      <vt:lpstr>Висновки</vt:lpstr>
      <vt:lpstr>Список використаної літератури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Розрахунково-графічна робота</dc:title>
  <dc:creator>Голуб Михайло</dc:creator>
  <cp:lastModifiedBy>Голуб Михайло</cp:lastModifiedBy>
  <cp:revision>5</cp:revision>
  <dcterms:created xsi:type="dcterms:W3CDTF">2025-06-16T06:17:52Z</dcterms:created>
  <dcterms:modified xsi:type="dcterms:W3CDTF">2025-06-16T06:46:55Z</dcterms:modified>
</cp:coreProperties>
</file>